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 varScale="1">
        <p:scale>
          <a:sx n="61" d="100"/>
          <a:sy n="61" d="100"/>
        </p:scale>
        <p:origin x="3186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9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2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2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1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1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8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7166-5D69-4048-93C6-B365B5F81EBF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CB0B-5AAB-594A-AEAB-D138685912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6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jpe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8.sv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0.sv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C10723-8644-4440-86EF-4B1AF9E7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1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E6D71B-A206-A54C-A848-87495206B402}"/>
              </a:ext>
            </a:extLst>
          </p:cNvPr>
          <p:cNvSpPr txBox="1"/>
          <p:nvPr/>
        </p:nvSpPr>
        <p:spPr>
          <a:xfrm>
            <a:off x="-11877" y="1608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инновационных аддитивных технологий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2769E6-EDF1-5E41-96F1-64C3FDD05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658" y="1660599"/>
            <a:ext cx="462722" cy="5081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433FD9-8CB9-2B4D-AC2A-51D988F9C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392" y="3644799"/>
            <a:ext cx="462723" cy="5081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5FA036-CD83-CD45-8C32-5687AECC9309}"/>
              </a:ext>
            </a:extLst>
          </p:cNvPr>
          <p:cNvSpPr txBox="1"/>
          <p:nvPr/>
        </p:nvSpPr>
        <p:spPr>
          <a:xfrm>
            <a:off x="944219" y="1753233"/>
            <a:ext cx="5062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специализируется на разработке и совершенствовании аддитивных технологий. Основными задачами Лаборатории в данной области являются: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Научно-исследовательская: п</a:t>
            </a:r>
            <a:r>
              <a:rPr lang="ru-RU" sz="1200" dirty="0">
                <a:solidFill>
                  <a:srgbClr val="000000"/>
                </a:solidFill>
                <a:latin typeface="Helvetica Neue"/>
              </a:rPr>
              <a:t>роведение прикладных и фундаментальных научных исследований, публикация научных статей.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Учебно-методическая: развитие образовательных программ, интеграция научных результатов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Оказание услуг по разработке технологий и проектированию технологических участков аддитивного производства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• Привлечение студентов и аспирантов к работе в научных проектах для подготовки профессиональных кадров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C2ED18-199E-F049-A5A9-264A7236EF13}"/>
              </a:ext>
            </a:extLst>
          </p:cNvPr>
          <p:cNvSpPr txBox="1"/>
          <p:nvPr/>
        </p:nvSpPr>
        <p:spPr>
          <a:xfrm>
            <a:off x="944219" y="1291568"/>
            <a:ext cx="313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B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Основные задачи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2F8520-710F-5449-9FAD-C159B931C7B0}"/>
              </a:ext>
            </a:extLst>
          </p:cNvPr>
          <p:cNvSpPr txBox="1"/>
          <p:nvPr/>
        </p:nvSpPr>
        <p:spPr>
          <a:xfrm>
            <a:off x="937997" y="4102225"/>
            <a:ext cx="446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B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Направления деятельности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E3A467-A79E-EE4D-9F46-1734B4FBE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697" y="4553949"/>
            <a:ext cx="3364227" cy="323913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D7EA77-5EB9-2542-B692-3DEB518685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393" y="7486479"/>
            <a:ext cx="462723" cy="50816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1B3332F-EB56-154D-B541-9B7EB6574F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6882" y="4299864"/>
            <a:ext cx="465498" cy="50816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96EB1B-613B-A94A-B8C2-051A3C2CA37B}"/>
              </a:ext>
            </a:extLst>
          </p:cNvPr>
          <p:cNvSpPr txBox="1"/>
          <p:nvPr/>
        </p:nvSpPr>
        <p:spPr>
          <a:xfrm>
            <a:off x="1193115" y="4629841"/>
            <a:ext cx="3206809" cy="311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 Применение новых и адаптация существующих материалов в том числе композиционных на основе металлов, полимеров, керамики для аддитивных технологий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 Фундаментальные исследования процессов селективного лазерного и электронно-лучевого плавления и лазерной наплавки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 Холодное газодинамическое напыление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 Подготовка и дополнительное образование научных и инженерных кадров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694EB6-BA1C-5E4B-9FDB-D47F5769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77" y="9524011"/>
            <a:ext cx="6958941" cy="3998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C47C3C-6447-2245-93EA-C4AA37BE72B1}"/>
              </a:ext>
            </a:extLst>
          </p:cNvPr>
          <p:cNvSpPr txBox="1"/>
          <p:nvPr/>
        </p:nvSpPr>
        <p:spPr>
          <a:xfrm>
            <a:off x="118753" y="9613547"/>
            <a:ext cx="6650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МГТУ «СТАНКИН»</a:t>
            </a:r>
          </a:p>
        </p:txBody>
      </p:sp>
      <p:pic>
        <p:nvPicPr>
          <p:cNvPr id="3" name="Picture 4" descr="C:\Users\Pavel Po\Desktop\IMG_2320.JPG"/>
          <p:cNvPicPr>
            <a:picLocks noChangeAspect="1" noChangeArrowheads="1"/>
          </p:cNvPicPr>
          <p:nvPr/>
        </p:nvPicPr>
        <p:blipFill>
          <a:blip r:embed="rId12">
            <a:lum contrast="20000"/>
          </a:blip>
          <a:srcRect/>
          <a:stretch>
            <a:fillRect/>
          </a:stretch>
        </p:blipFill>
        <p:spPr bwMode="auto">
          <a:xfrm>
            <a:off x="4729192" y="5174986"/>
            <a:ext cx="1815380" cy="256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7"/>
          <a:stretch>
            <a:fillRect/>
          </a:stretch>
        </p:blipFill>
        <p:spPr bwMode="auto">
          <a:xfrm>
            <a:off x="118753" y="7994648"/>
            <a:ext cx="4095107" cy="141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4" cstate="print"/>
          <a:srcRect l="3846" t="2571"/>
          <a:stretch>
            <a:fillRect/>
          </a:stretch>
        </p:blipFill>
        <p:spPr bwMode="auto">
          <a:xfrm>
            <a:off x="4399924" y="7970886"/>
            <a:ext cx="949874" cy="1439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2"/>
          <a:stretch>
            <a:fillRect/>
          </a:stretch>
        </p:blipFill>
        <p:spPr>
          <a:xfrm>
            <a:off x="5404133" y="8070848"/>
            <a:ext cx="1294128" cy="123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9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C10723-8644-4440-86EF-4B1AF9E7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991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E6D71B-A206-A54C-A848-87495206B402}"/>
              </a:ext>
            </a:extLst>
          </p:cNvPr>
          <p:cNvSpPr txBox="1"/>
          <p:nvPr/>
        </p:nvSpPr>
        <p:spPr>
          <a:xfrm>
            <a:off x="0" y="160832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Лаборатория инновационных аддитивных технологий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59A58C-AE25-AC41-979B-FB11796E8E7A}"/>
              </a:ext>
            </a:extLst>
          </p:cNvPr>
          <p:cNvSpPr txBox="1"/>
          <p:nvPr/>
        </p:nvSpPr>
        <p:spPr>
          <a:xfrm>
            <a:off x="981091" y="1362720"/>
            <a:ext cx="313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B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Услуги для партнеров: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49D434B-7ACB-0C4E-9F77-75D833201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035" y="2097006"/>
            <a:ext cx="3622161" cy="48143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1948D1D-9391-024E-8BA9-91A1417E9E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729" y="6558454"/>
            <a:ext cx="462723" cy="50816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1A65715-BB1C-7A44-8D0A-2C6E7EDA89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8890" y="1842924"/>
            <a:ext cx="465498" cy="50816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2B09652-0364-E24C-AC15-E463D9CD9AE0}"/>
              </a:ext>
            </a:extLst>
          </p:cNvPr>
          <p:cNvSpPr txBox="1"/>
          <p:nvPr/>
        </p:nvSpPr>
        <p:spPr>
          <a:xfrm>
            <a:off x="1212454" y="2240976"/>
            <a:ext cx="33109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Оборудование и компетенции коллектива лаборатории позволяют достигать 3-4 уровня готовности технологии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TRL</a:t>
            </a:r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 с возможностью развития до 9 уровня при тесном сотрудничестве с индустриальным партнером.</a:t>
            </a:r>
          </a:p>
          <a:p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200" dirty="0">
                <a:solidFill>
                  <a:schemeClr val="bg1">
                    <a:lumMod val="95000"/>
                  </a:schemeClr>
                </a:solidFill>
              </a:rPr>
              <a:t>А также: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Разработка технологии селективного лазерного плавления под определенные материалы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Нанесение покрытий методом холодного газодинамического напыления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Исследование порошковых материалов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Регистрация быстропротекающих процессов высокоскоростной камерой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Микроструктурные исследования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Испытания на коррозионную стойкость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Проектирование технологических участков аддитивного производства полного цикла.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 Программа повышения квалификации «Аддитивное производство», включающая получение практических навыков на оборудовании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694EB6-BA1C-5E4B-9FDB-D47F57696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77" y="9524011"/>
            <a:ext cx="6958941" cy="39983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C47C3C-6447-2245-93EA-C4AA37BE72B1}"/>
              </a:ext>
            </a:extLst>
          </p:cNvPr>
          <p:cNvSpPr txBox="1"/>
          <p:nvPr/>
        </p:nvSpPr>
        <p:spPr>
          <a:xfrm>
            <a:off x="118753" y="9613547"/>
            <a:ext cx="66501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МГТУ «СТАНКИН»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A5D0F0-827B-B544-8800-C9C09A0B6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44" y="8232981"/>
            <a:ext cx="4209246" cy="12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Паша доки\Работа\Фото лабы ИТАР-ТАСС\Новая папка\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3109" y="7191843"/>
            <a:ext cx="1575687" cy="105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D:\Паша доки\Работа\Фото лабы ИТАР-ТАСС\Новая папка\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48081" y="6033478"/>
            <a:ext cx="1737548" cy="115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25" y="7191843"/>
            <a:ext cx="1989692" cy="1091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D:\Паша доки\Работа\Повышение квалификации Октябрь 2016 (ХГН)\Грануломорфометрия\Грануломорфометрия\Фото порошки\Jpeg\ВТ 1-0.jpg"/>
          <p:cNvPicPr>
            <a:picLocks noChangeAspect="1" noChangeArrowheads="1"/>
          </p:cNvPicPr>
          <p:nvPr/>
        </p:nvPicPr>
        <p:blipFill>
          <a:blip r:embed="rId14" cstate="print"/>
          <a:srcRect b="10548"/>
          <a:stretch>
            <a:fillRect/>
          </a:stretch>
        </p:blipFill>
        <p:spPr bwMode="auto">
          <a:xfrm>
            <a:off x="4948081" y="4117701"/>
            <a:ext cx="1702710" cy="170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s://www.researchgate.net/publication/322643163/figure/fig3/AS:779415550165044@1562838556868/Laser-interaction-zone-at-SLM-seven-consecutive-frames-numbered-and-superposition-of_W640.jpg"/>
          <p:cNvPicPr>
            <a:picLocks noChangeAspect="1" noChangeArrowheads="1"/>
          </p:cNvPicPr>
          <p:nvPr/>
        </p:nvPicPr>
        <p:blipFill>
          <a:blip r:embed="rId15"/>
          <a:srcRect t="68555" r="56349" b="3202"/>
          <a:stretch>
            <a:fillRect/>
          </a:stretch>
        </p:blipFill>
        <p:spPr bwMode="auto">
          <a:xfrm>
            <a:off x="4948081" y="2568731"/>
            <a:ext cx="1702710" cy="129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948081" y="7407744"/>
            <a:ext cx="1652509" cy="123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20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229</Words>
  <Application>Microsoft Office PowerPoint</Application>
  <PresentationFormat>Произвольный</PresentationFormat>
  <Paragraphs>25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Helvetica Neue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Катьянов Юрий Витальевич</cp:lastModifiedBy>
  <cp:revision>34</cp:revision>
  <dcterms:created xsi:type="dcterms:W3CDTF">2020-08-31T14:49:39Z</dcterms:created>
  <dcterms:modified xsi:type="dcterms:W3CDTF">2024-11-15T12:08:30Z</dcterms:modified>
</cp:coreProperties>
</file>